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Average" panose="020B0604020202020204" charset="0"/>
      <p:regular r:id="rId8"/>
    </p:embeddedFont>
    <p:embeddedFont>
      <p:font typeface="Calibri" panose="020F0502020204030204" pitchFamily="34" charset="0"/>
      <p:regular r:id="rId9"/>
      <p:bold r:id="rId10"/>
      <p:italic r:id="rId11"/>
      <p:boldItalic r:id="rId12"/>
    </p:embeddedFont>
    <p:embeddedFont>
      <p:font typeface="Gill Sans" panose="020B0604020202020204" charset="0"/>
      <p:regular r:id="rId13"/>
      <p:bold r:id="rId14"/>
    </p:embeddedFont>
    <p:embeddedFont>
      <p:font typeface="Oswald"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8dcfe56c6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latin typeface="Arial"/>
                <a:ea typeface="Arial"/>
                <a:cs typeface="Arial"/>
                <a:sym typeface="Arial"/>
              </a:rPr>
              <a:t>Thanks so much for having me, I’m excited to meet with you tonight and share more about the wonderful program known as PICS. </a:t>
            </a:r>
            <a:endParaRPr>
              <a:latin typeface="Arial"/>
              <a:ea typeface="Arial"/>
              <a:cs typeface="Arial"/>
              <a:sym typeface="Arial"/>
            </a:endParaRPr>
          </a:p>
          <a:p>
            <a:pPr marL="0" lvl="0" indent="0" algn="l" rtl="0">
              <a:lnSpc>
                <a:spcPct val="150000"/>
              </a:lnSpc>
              <a:spcBef>
                <a:spcPts val="0"/>
              </a:spcBef>
              <a:spcAft>
                <a:spcPts val="0"/>
              </a:spcAft>
              <a:buNone/>
            </a:pPr>
            <a:endParaRPr>
              <a:latin typeface="Arial"/>
              <a:ea typeface="Arial"/>
              <a:cs typeface="Arial"/>
              <a:sym typeface="Arial"/>
            </a:endParaRPr>
          </a:p>
          <a:p>
            <a:pPr marL="0" lvl="0" indent="0" algn="l" rtl="0">
              <a:lnSpc>
                <a:spcPct val="150000"/>
              </a:lnSpc>
              <a:spcBef>
                <a:spcPts val="0"/>
              </a:spcBef>
              <a:spcAft>
                <a:spcPts val="0"/>
              </a:spcAft>
              <a:buNone/>
            </a:pPr>
            <a:r>
              <a:rPr lang="en-US">
                <a:latin typeface="Arial"/>
                <a:ea typeface="Arial"/>
                <a:cs typeface="Arial"/>
                <a:sym typeface="Arial"/>
              </a:rPr>
              <a:t>At their 25th reunion, the Great Class of 1969 was challenged by the Great Class of 1955 to take the funds they had raised for the reunion and put it to good use. So, the 69ers answered the challenge by creating a summer internship program (originally called the Class of 1969 Community Service Fund), and coordinated and funded 13 interns their first summer. Over time, the Class of 1969 Community Service Fund morphed into Princeton Internships in Civic Service, and this summer we are hosting 246 interns around the country, all paid!</a:t>
            </a:r>
            <a:endParaRPr>
              <a:latin typeface="Arial"/>
              <a:ea typeface="Arial"/>
              <a:cs typeface="Arial"/>
              <a:sym typeface="Arial"/>
            </a:endParaRPr>
          </a:p>
        </p:txBody>
      </p:sp>
      <p:sp>
        <p:nvSpPr>
          <p:cNvPr id="68" name="Google Shape;68;g18dcfe56c6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392a79139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latin typeface="Arial"/>
                <a:ea typeface="Arial"/>
                <a:cs typeface="Arial"/>
                <a:sym typeface="Arial"/>
              </a:rPr>
              <a:t>after bullet one:</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Since then, the program has grown not only in number of student participants, community partners and alumni mentors, it’s also grown in awareness, which is how i’m here with you tonight!</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PICS also kept much of the structure of the 501(c)(3) - I work closely with the PICS Friends Group to continue to think of ways to involve alumni and more community partners. We have alumni from the classes of 1967 all the way through 2022 on the board!</a:t>
            </a:r>
            <a:endParaRPr>
              <a:latin typeface="Arial"/>
              <a:ea typeface="Arial"/>
              <a:cs typeface="Arial"/>
              <a:sym typeface="Arial"/>
            </a:endParaRPr>
          </a:p>
          <a:p>
            <a:pPr marL="0" lvl="0" indent="0" algn="l" rtl="0">
              <a:spcBef>
                <a:spcPts val="0"/>
              </a:spcBef>
              <a:spcAft>
                <a:spcPts val="0"/>
              </a:spcAft>
              <a:buSzPts val="1100"/>
              <a:buNone/>
            </a:pPr>
            <a:endParaRPr>
              <a:latin typeface="Arial"/>
              <a:ea typeface="Arial"/>
              <a:cs typeface="Arial"/>
              <a:sym typeface="Arial"/>
            </a:endParaRPr>
          </a:p>
          <a:p>
            <a:pPr marL="0" lvl="0" indent="0" algn="l" rtl="0">
              <a:spcBef>
                <a:spcPts val="0"/>
              </a:spcBef>
              <a:spcAft>
                <a:spcPts val="0"/>
              </a:spcAft>
              <a:buSzPts val="1100"/>
              <a:buNone/>
            </a:pPr>
            <a:r>
              <a:rPr lang="en-US">
                <a:latin typeface="Arial"/>
                <a:ea typeface="Arial"/>
                <a:cs typeface="Arial"/>
                <a:sym typeface="Arial"/>
              </a:rPr>
              <a:t>after bullet two:</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The Pace Center for Civic Engagement is THE place to find service opportunities at Princeton - be they direct service opportunities like tutoring through Community House, or summer internships that allow you to shadow doctors or focus on racial and social justice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after bullet three:</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Learning and EducatioN through Service ensures that every undergraduate student has the opportunity to secure a funded service or social impact summer internship before graduation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800">
              <a:latin typeface="Arial"/>
              <a:ea typeface="Arial"/>
              <a:cs typeface="Arial"/>
              <a:sym typeface="Arial"/>
            </a:endParaRPr>
          </a:p>
        </p:txBody>
      </p:sp>
      <p:sp>
        <p:nvSpPr>
          <p:cNvPr id="75" name="Google Shape;75;g27392a7913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e599bfaf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think of PICS like a three legged stool as it has three core components - students, alumni, and Community Partners, and it’s all very circular</a:t>
            </a:r>
            <a:endParaRPr/>
          </a:p>
          <a:p>
            <a:pPr marL="457200" lvl="0" indent="-317500" algn="l" rtl="0">
              <a:spcBef>
                <a:spcPts val="0"/>
              </a:spcBef>
              <a:spcAft>
                <a:spcPts val="0"/>
              </a:spcAft>
              <a:buSzPts val="1400"/>
              <a:buChar char="●"/>
            </a:pPr>
            <a:r>
              <a:rPr lang="en-US"/>
              <a:t>Students apply for positions with Community Partners </a:t>
            </a:r>
            <a:endParaRPr/>
          </a:p>
          <a:p>
            <a:pPr marL="457200" lvl="0" indent="-317500" algn="l" rtl="0">
              <a:spcBef>
                <a:spcPts val="0"/>
              </a:spcBef>
              <a:spcAft>
                <a:spcPts val="0"/>
              </a:spcAft>
              <a:buSzPts val="1400"/>
              <a:buChar char="●"/>
            </a:pPr>
            <a:r>
              <a:rPr lang="en-US"/>
              <a:t>Community Partners are brought in by alumni, often because they work at the organization, or sit on the board of the organization</a:t>
            </a:r>
            <a:endParaRPr/>
          </a:p>
          <a:p>
            <a:pPr marL="457200" lvl="0" indent="-317500" algn="l" rtl="0">
              <a:spcBef>
                <a:spcPts val="0"/>
              </a:spcBef>
              <a:spcAft>
                <a:spcPts val="0"/>
              </a:spcAft>
              <a:buSzPts val="1400"/>
              <a:buChar char="●"/>
            </a:pPr>
            <a:r>
              <a:rPr lang="en-US"/>
              <a:t>And Alumni bring in and vet Community Partners each year to ensure sector and job function coverage for students. Alumni also serve as Mentors for interns during their summer</a:t>
            </a:r>
            <a:endParaRPr/>
          </a:p>
          <a:p>
            <a:pPr marL="0" lvl="0" indent="0" algn="l" rtl="0">
              <a:spcBef>
                <a:spcPts val="0"/>
              </a:spcBef>
              <a:spcAft>
                <a:spcPts val="0"/>
              </a:spcAft>
              <a:buNone/>
            </a:pPr>
            <a:endParaRPr/>
          </a:p>
          <a:p>
            <a:pPr marL="0" lvl="0" indent="0" algn="l" rtl="0">
              <a:spcBef>
                <a:spcPts val="0"/>
              </a:spcBef>
              <a:spcAft>
                <a:spcPts val="0"/>
              </a:spcAft>
              <a:buNone/>
            </a:pPr>
            <a:r>
              <a:rPr lang="en-US"/>
              <a:t>Students work for 8-10 weeks with nonprofits, hospital systems, and government agencies and receive a stipend for their summer. Stipends are provided via the generosity of alumni donations, some Community Partners, and many University resources such as LENS. The base stipend is $700/week for all students, regardless of format, with students working in person or on a hybrid basis in high cost cities (such as New York and DC) receiving $750/week</a:t>
            </a:r>
            <a:endParaRPr/>
          </a:p>
          <a:p>
            <a:pPr marL="0" lvl="0" indent="0" algn="l" rtl="0">
              <a:spcBef>
                <a:spcPts val="0"/>
              </a:spcBef>
              <a:spcAft>
                <a:spcPts val="0"/>
              </a:spcAft>
              <a:buNone/>
            </a:pPr>
            <a:endParaRPr/>
          </a:p>
          <a:p>
            <a:pPr marL="0" lvl="0" indent="0" algn="l" rtl="0">
              <a:spcBef>
                <a:spcPts val="0"/>
              </a:spcBef>
              <a:spcAft>
                <a:spcPts val="0"/>
              </a:spcAft>
              <a:buNone/>
            </a:pPr>
            <a:r>
              <a:rPr lang="en-US"/>
              <a:t>PICS is a competitive process - this year we had 562 students apply for 307 available positions! And, we had around 280 organizations apply to host interns, accepting 258.</a:t>
            </a:r>
            <a:endParaRPr/>
          </a:p>
        </p:txBody>
      </p:sp>
      <p:sp>
        <p:nvSpPr>
          <p:cNvPr id="82" name="Google Shape;82;g2ae599bfa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392a7913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800">
              <a:latin typeface="Arial"/>
              <a:ea typeface="Arial"/>
              <a:cs typeface="Arial"/>
              <a:sym typeface="Arial"/>
            </a:endParaRPr>
          </a:p>
        </p:txBody>
      </p:sp>
      <p:sp>
        <p:nvSpPr>
          <p:cNvPr id="91" name="Google Shape;91;g27392a7913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8206f4270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Thank you again for having me! You can learn more about PICS through the QR code above</a:t>
            </a:r>
            <a:endParaRPr/>
          </a:p>
        </p:txBody>
      </p:sp>
      <p:sp>
        <p:nvSpPr>
          <p:cNvPr id="98" name="Google Shape;98;g2e8206f427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54" name="Google Shape;54;p1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2"/>
          <p:cNvSpPr txBox="1">
            <a:spLocks noGrp="1"/>
          </p:cNvSpPr>
          <p:nvPr>
            <p:ph type="title" hasCustomPrompt="1"/>
          </p:nvPr>
        </p:nvSpPr>
        <p:spPr>
          <a:xfrm>
            <a:off x="415600" y="1673700"/>
            <a:ext cx="11360700" cy="2520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7" name="Google Shape;57;p12"/>
          <p:cNvSpPr txBox="1">
            <a:spLocks noGrp="1"/>
          </p:cNvSpPr>
          <p:nvPr>
            <p:ph type="body" idx="1"/>
          </p:nvPr>
        </p:nvSpPr>
        <p:spPr>
          <a:xfrm>
            <a:off x="415600" y="43045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8" name="Google Shape;58;p1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13"/>
          <p:cNvCxnSpPr/>
          <p:nvPr/>
        </p:nvCxnSpPr>
        <p:spPr>
          <a:xfrm>
            <a:off x="715890" y="356812"/>
            <a:ext cx="0" cy="6492900"/>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grpSp>
        <p:nvGrpSpPr>
          <p:cNvPr id="16" name="Google Shape;16;p3"/>
          <p:cNvGrpSpPr/>
          <p:nvPr/>
        </p:nvGrpSpPr>
        <p:grpSpPr>
          <a:xfrm>
            <a:off x="5800234" y="3807170"/>
            <a:ext cx="591423" cy="140843"/>
            <a:chOff x="4137525" y="2915950"/>
            <a:chExt cx="869100" cy="207000"/>
          </a:xfrm>
        </p:grpSpPr>
        <p:sp>
          <p:nvSpPr>
            <p:cNvPr id="17" name="Google Shape;17;p3"/>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0;p3"/>
          <p:cNvSpPr txBox="1">
            <a:spLocks noGrp="1"/>
          </p:cNvSpPr>
          <p:nvPr>
            <p:ph type="ctrTitle"/>
          </p:nvPr>
        </p:nvSpPr>
        <p:spPr>
          <a:xfrm>
            <a:off x="895010" y="1321067"/>
            <a:ext cx="10401900" cy="23067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21" name="Google Shape;21;p3"/>
          <p:cNvSpPr txBox="1">
            <a:spLocks noGrp="1"/>
          </p:cNvSpPr>
          <p:nvPr>
            <p:ph type="subTitle" idx="1"/>
          </p:nvPr>
        </p:nvSpPr>
        <p:spPr>
          <a:xfrm>
            <a:off x="895000" y="4233168"/>
            <a:ext cx="104019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95000" y="2855000"/>
            <a:ext cx="10469700" cy="1148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p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8" name="Google Shape;28;p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p5"/>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2" name="Google Shape;32;p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p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p6"/>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7" name="Google Shape;37;p7"/>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p8"/>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p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53667" y="701800"/>
            <a:ext cx="83028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44" name="Google Shape;44;p9"/>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1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10"/>
          <p:cNvSpPr txBox="1">
            <a:spLocks noGrp="1"/>
          </p:cNvSpPr>
          <p:nvPr>
            <p:ph type="title"/>
          </p:nvPr>
        </p:nvSpPr>
        <p:spPr>
          <a:xfrm>
            <a:off x="354000" y="1441867"/>
            <a:ext cx="5393700" cy="22803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9" name="Google Shape;49;p10"/>
          <p:cNvSpPr txBox="1">
            <a:spLocks noGrp="1"/>
          </p:cNvSpPr>
          <p:nvPr>
            <p:ph type="subTitle" idx="1"/>
          </p:nvPr>
        </p:nvSpPr>
        <p:spPr>
          <a:xfrm>
            <a:off x="354000" y="3793601"/>
            <a:ext cx="5393700" cy="1794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50" name="Google Shape;50;p1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51" name="Google Shape;51;p10"/>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4000"/>
              <a:buFont typeface="Oswald"/>
              <a:buNone/>
              <a:defRPr sz="4000" b="0" i="0" u="none" strike="noStrike" cap="none">
                <a:solidFill>
                  <a:schemeClr val="dk1"/>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accent3"/>
              </a:buClr>
              <a:buSzPts val="2400"/>
              <a:buFont typeface="Average"/>
              <a:buChar char="●"/>
              <a:defRPr sz="2400" b="0" i="0" u="none" strike="noStrike" cap="none">
                <a:solidFill>
                  <a:schemeClr val="accent3"/>
                </a:solidFill>
                <a:latin typeface="Average"/>
                <a:ea typeface="Average"/>
                <a:cs typeface="Average"/>
                <a:sym typeface="Average"/>
              </a:defRPr>
            </a:lvl1pPr>
            <a:lvl2pPr marL="914400" marR="0" lvl="1"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2pPr>
            <a:lvl3pPr marL="1371600" marR="0" lvl="2"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3pPr>
            <a:lvl4pPr marL="1828800" marR="0" lvl="3"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4pPr>
            <a:lvl5pPr marL="2286000" marR="0" lvl="4"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5pPr>
            <a:lvl6pPr marL="2743200" marR="0" lvl="5"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6pPr>
            <a:lvl7pPr marL="3200400" marR="0" lvl="6"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7pPr>
            <a:lvl8pPr marL="3657600" marR="0" lvl="7"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8pPr>
            <a:lvl9pPr marL="4114800" marR="0" lvl="8" indent="-349250" algn="l" rtl="0">
              <a:lnSpc>
                <a:spcPct val="115000"/>
              </a:lnSpc>
              <a:spcBef>
                <a:spcPts val="0"/>
              </a:spcBef>
              <a:spcAft>
                <a:spcPts val="0"/>
              </a:spcAft>
              <a:buClr>
                <a:schemeClr val="accent3"/>
              </a:buClr>
              <a:buSzPts val="1900"/>
              <a:buFont typeface="Average"/>
              <a:buChar char="■"/>
              <a:defRPr sz="1900" b="0" i="0" u="none" strike="noStrike" cap="none">
                <a:solidFill>
                  <a:schemeClr val="accent3"/>
                </a:solidFill>
                <a:latin typeface="Average"/>
                <a:ea typeface="Average"/>
                <a:cs typeface="Average"/>
                <a:sym typeface="Average"/>
              </a:defRPr>
            </a:lvl9pPr>
          </a:lstStyle>
          <a:p>
            <a:endParaRPr/>
          </a:p>
        </p:txBody>
      </p:sp>
      <p:sp>
        <p:nvSpPr>
          <p:cNvPr id="12" name="Google Shape;12;p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a:stretch/>
        </p:blipFill>
        <p:spPr>
          <a:xfrm>
            <a:off x="1488" y="0"/>
            <a:ext cx="12189020" cy="6858001"/>
          </a:xfrm>
          <a:prstGeom prst="rect">
            <a:avLst/>
          </a:prstGeom>
          <a:noFill/>
          <a:ln>
            <a:noFill/>
          </a:ln>
        </p:spPr>
      </p:pic>
      <p:sp>
        <p:nvSpPr>
          <p:cNvPr id="71" name="Google Shape;71;p14"/>
          <p:cNvSpPr txBox="1"/>
          <p:nvPr/>
        </p:nvSpPr>
        <p:spPr>
          <a:xfrm>
            <a:off x="368175" y="472400"/>
            <a:ext cx="11506200" cy="670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AB34A"/>
              </a:buClr>
              <a:buSzPts val="4800"/>
              <a:buFont typeface="Arial"/>
              <a:buNone/>
            </a:pPr>
            <a:r>
              <a:rPr lang="en-US" sz="4800" b="1">
                <a:solidFill>
                  <a:srgbClr val="FAB34A"/>
                </a:solidFill>
              </a:rPr>
              <a:t>Princeton Internships in Civic Service (PICS)</a:t>
            </a:r>
            <a:endParaRPr sz="4800" b="1" i="0" u="none" strike="noStrike" cap="none">
              <a:solidFill>
                <a:srgbClr val="E46E4C"/>
              </a:solidFill>
              <a:latin typeface="Arial"/>
              <a:ea typeface="Arial"/>
              <a:cs typeface="Arial"/>
              <a:sym typeface="Arial"/>
            </a:endParaRPr>
          </a:p>
        </p:txBody>
      </p:sp>
      <p:sp>
        <p:nvSpPr>
          <p:cNvPr id="72" name="Google Shape;72;p14"/>
          <p:cNvSpPr txBox="1"/>
          <p:nvPr/>
        </p:nvSpPr>
        <p:spPr>
          <a:xfrm>
            <a:off x="25275" y="5384800"/>
            <a:ext cx="4785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lt1"/>
                </a:solidFill>
                <a:highlight>
                  <a:srgbClr val="FAB34A"/>
                </a:highlight>
              </a:rPr>
              <a:t>Emily Sharples h69</a:t>
            </a:r>
            <a:endParaRPr sz="2400">
              <a:solidFill>
                <a:schemeClr val="lt1"/>
              </a:solidFill>
              <a:highlight>
                <a:srgbClr val="FAB34A"/>
              </a:highlight>
            </a:endParaRPr>
          </a:p>
          <a:p>
            <a:pPr marL="0" lvl="0" indent="0" algn="l" rtl="0">
              <a:spcBef>
                <a:spcPts val="0"/>
              </a:spcBef>
              <a:spcAft>
                <a:spcPts val="0"/>
              </a:spcAft>
              <a:buNone/>
            </a:pPr>
            <a:r>
              <a:rPr lang="en-US" sz="2400">
                <a:solidFill>
                  <a:schemeClr val="lt1"/>
                </a:solidFill>
                <a:highlight>
                  <a:srgbClr val="FAB34A"/>
                </a:highlight>
              </a:rPr>
              <a:t>Class of 1969 Program Director</a:t>
            </a:r>
            <a:endParaRPr sz="2400">
              <a:solidFill>
                <a:schemeClr val="lt1"/>
              </a:solidFill>
              <a:highlight>
                <a:srgbClr val="FAB34A"/>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a:stretch/>
        </p:blipFill>
        <p:spPr>
          <a:xfrm>
            <a:off x="3950" y="0"/>
            <a:ext cx="12184088" cy="6857999"/>
          </a:xfrm>
          <a:prstGeom prst="rect">
            <a:avLst/>
          </a:prstGeom>
          <a:noFill/>
          <a:ln>
            <a:noFill/>
          </a:ln>
        </p:spPr>
      </p:pic>
      <p:sp>
        <p:nvSpPr>
          <p:cNvPr id="78" name="Google Shape;78;p15"/>
          <p:cNvSpPr txBox="1"/>
          <p:nvPr/>
        </p:nvSpPr>
        <p:spPr>
          <a:xfrm>
            <a:off x="389978" y="1600200"/>
            <a:ext cx="39714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chemeClr val="lt1"/>
                </a:solidFill>
              </a:rPr>
              <a:t>PICS and Princeton</a:t>
            </a:r>
            <a:endParaRPr sz="4800" b="0" i="0" u="none" strike="noStrike" cap="none">
              <a:solidFill>
                <a:srgbClr val="000000"/>
              </a:solidFill>
              <a:latin typeface="Arial"/>
              <a:ea typeface="Arial"/>
              <a:cs typeface="Arial"/>
              <a:sym typeface="Arial"/>
            </a:endParaRPr>
          </a:p>
        </p:txBody>
      </p:sp>
      <p:sp>
        <p:nvSpPr>
          <p:cNvPr id="79" name="Google Shape;79;p15"/>
          <p:cNvSpPr txBox="1"/>
          <p:nvPr/>
        </p:nvSpPr>
        <p:spPr>
          <a:xfrm>
            <a:off x="5109500" y="1612650"/>
            <a:ext cx="6870000" cy="398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900">
                <a:solidFill>
                  <a:srgbClr val="FAB34A"/>
                </a:solidFill>
              </a:rPr>
              <a:t>After existing as a separate entity for nearly 25 years, The Class of 1969 worked with the administration to bring PICS fully under the umbrella of the Pace Center for Civic Engagement in 2020. </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0" marR="0" lvl="0" indent="0" algn="l" rtl="0">
              <a:lnSpc>
                <a:spcPct val="100000"/>
              </a:lnSpc>
              <a:spcBef>
                <a:spcPts val="0"/>
              </a:spcBef>
              <a:spcAft>
                <a:spcPts val="0"/>
              </a:spcAft>
              <a:buNone/>
            </a:pPr>
            <a:r>
              <a:rPr lang="en-US" sz="1900">
                <a:solidFill>
                  <a:srgbClr val="FAB34A"/>
                </a:solidFill>
              </a:rPr>
              <a:t>Princeton has long had the motto, “In the nation’s service and the service of humanity,” and PICS helps the University to fully live into its  motto. </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0" marR="0" lvl="0" indent="0" algn="l" rtl="0">
              <a:lnSpc>
                <a:spcPct val="100000"/>
              </a:lnSpc>
              <a:spcBef>
                <a:spcPts val="0"/>
              </a:spcBef>
              <a:spcAft>
                <a:spcPts val="0"/>
              </a:spcAft>
              <a:buNone/>
            </a:pPr>
            <a:r>
              <a:rPr lang="en-US" sz="1900">
                <a:solidFill>
                  <a:srgbClr val="FAB34A"/>
                </a:solidFill>
              </a:rPr>
              <a:t>In fall of 2022, the LENS initiative was announced and PICS heavily benefits from this call to service.</a:t>
            </a:r>
            <a:endParaRPr sz="1900">
              <a:solidFill>
                <a:srgbClr val="FAB34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l="-100616" t="-41307" r="-123848" b="-41307"/>
          <a:stretch/>
        </p:blipFill>
        <p:spPr>
          <a:xfrm>
            <a:off x="3950" y="-76200"/>
            <a:ext cx="12184088" cy="68580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85" name="Google Shape;85;p16"/>
          <p:cNvSpPr txBox="1"/>
          <p:nvPr/>
        </p:nvSpPr>
        <p:spPr>
          <a:xfrm>
            <a:off x="2790300" y="336175"/>
            <a:ext cx="6611400" cy="78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rgbClr val="FAB34A"/>
                </a:solidFill>
              </a:rPr>
              <a:t>Three components of PICS</a:t>
            </a:r>
            <a:endParaRPr sz="4000">
              <a:solidFill>
                <a:srgbClr val="FAB34A"/>
              </a:solidFill>
            </a:endParaRPr>
          </a:p>
        </p:txBody>
      </p:sp>
      <p:sp>
        <p:nvSpPr>
          <p:cNvPr id="86" name="Google Shape;86;p16"/>
          <p:cNvSpPr txBox="1"/>
          <p:nvPr/>
        </p:nvSpPr>
        <p:spPr>
          <a:xfrm>
            <a:off x="2717425" y="4650450"/>
            <a:ext cx="1484700" cy="7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FAB34A"/>
                </a:solidFill>
              </a:rPr>
              <a:t>Students</a:t>
            </a:r>
            <a:endParaRPr sz="2500">
              <a:solidFill>
                <a:srgbClr val="FAB34A"/>
              </a:solidFill>
            </a:endParaRPr>
          </a:p>
        </p:txBody>
      </p:sp>
      <p:sp>
        <p:nvSpPr>
          <p:cNvPr id="87" name="Google Shape;87;p16"/>
          <p:cNvSpPr txBox="1"/>
          <p:nvPr/>
        </p:nvSpPr>
        <p:spPr>
          <a:xfrm>
            <a:off x="4871200" y="5434950"/>
            <a:ext cx="1484700" cy="7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FAB34A"/>
                </a:solidFill>
              </a:rPr>
              <a:t>Alumni</a:t>
            </a:r>
            <a:endParaRPr sz="2500">
              <a:solidFill>
                <a:srgbClr val="FAB34A"/>
              </a:solidFill>
            </a:endParaRPr>
          </a:p>
        </p:txBody>
      </p:sp>
      <p:sp>
        <p:nvSpPr>
          <p:cNvPr id="88" name="Google Shape;88;p16"/>
          <p:cNvSpPr txBox="1"/>
          <p:nvPr/>
        </p:nvSpPr>
        <p:spPr>
          <a:xfrm>
            <a:off x="6720175" y="4650450"/>
            <a:ext cx="2272500" cy="7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FAB34A"/>
                </a:solidFill>
              </a:rPr>
              <a:t>Community Partners</a:t>
            </a:r>
            <a:endParaRPr sz="2500">
              <a:solidFill>
                <a:srgbClr val="FAB34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a:stretch/>
        </p:blipFill>
        <p:spPr>
          <a:xfrm>
            <a:off x="3950" y="0"/>
            <a:ext cx="12184088" cy="6857999"/>
          </a:xfrm>
          <a:prstGeom prst="rect">
            <a:avLst/>
          </a:prstGeom>
          <a:noFill/>
          <a:ln>
            <a:noFill/>
          </a:ln>
        </p:spPr>
      </p:pic>
      <p:sp>
        <p:nvSpPr>
          <p:cNvPr id="94" name="Google Shape;94;p17"/>
          <p:cNvSpPr txBox="1"/>
          <p:nvPr/>
        </p:nvSpPr>
        <p:spPr>
          <a:xfrm>
            <a:off x="389978" y="1600200"/>
            <a:ext cx="39714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chemeClr val="lt1"/>
                </a:solidFill>
              </a:rPr>
              <a:t>Alumni</a:t>
            </a:r>
            <a:endParaRPr sz="4800" b="0" i="0" u="none" strike="noStrike" cap="none">
              <a:solidFill>
                <a:srgbClr val="000000"/>
              </a:solidFill>
              <a:latin typeface="Arial"/>
              <a:ea typeface="Arial"/>
              <a:cs typeface="Arial"/>
              <a:sym typeface="Arial"/>
            </a:endParaRPr>
          </a:p>
        </p:txBody>
      </p:sp>
      <p:sp>
        <p:nvSpPr>
          <p:cNvPr id="95" name="Google Shape;95;p17"/>
          <p:cNvSpPr txBox="1"/>
          <p:nvPr/>
        </p:nvSpPr>
        <p:spPr>
          <a:xfrm>
            <a:off x="5109500" y="1612650"/>
            <a:ext cx="6870000" cy="398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900">
                <a:solidFill>
                  <a:srgbClr val="FAB34A"/>
                </a:solidFill>
              </a:rPr>
              <a:t>How can alumni engage?</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457200" marR="0" lvl="0" indent="-349250" algn="l" rtl="0">
              <a:lnSpc>
                <a:spcPct val="100000"/>
              </a:lnSpc>
              <a:spcBef>
                <a:spcPts val="0"/>
              </a:spcBef>
              <a:spcAft>
                <a:spcPts val="0"/>
              </a:spcAft>
              <a:buClr>
                <a:srgbClr val="FAB34A"/>
              </a:buClr>
              <a:buSzPts val="1900"/>
              <a:buChar char="●"/>
            </a:pPr>
            <a:r>
              <a:rPr lang="en-US" sz="1900">
                <a:solidFill>
                  <a:srgbClr val="FAB34A"/>
                </a:solidFill>
              </a:rPr>
              <a:t>Suggest an internship with an organization you think might fit the PICS mission</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457200" marR="0" lvl="0" indent="-349250" algn="l" rtl="0">
              <a:lnSpc>
                <a:spcPct val="100000"/>
              </a:lnSpc>
              <a:spcBef>
                <a:spcPts val="0"/>
              </a:spcBef>
              <a:spcAft>
                <a:spcPts val="0"/>
              </a:spcAft>
              <a:buClr>
                <a:srgbClr val="FAB34A"/>
              </a:buClr>
              <a:buSzPts val="1900"/>
              <a:buChar char="●"/>
            </a:pPr>
            <a:r>
              <a:rPr lang="en-US" sz="1900">
                <a:solidFill>
                  <a:srgbClr val="FAB34A"/>
                </a:solidFill>
              </a:rPr>
              <a:t>Serve as an Alumni Mentor </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457200" marR="0" lvl="0" indent="-349250" algn="l" rtl="0">
              <a:lnSpc>
                <a:spcPct val="100000"/>
              </a:lnSpc>
              <a:spcBef>
                <a:spcPts val="0"/>
              </a:spcBef>
              <a:spcAft>
                <a:spcPts val="0"/>
              </a:spcAft>
              <a:buClr>
                <a:srgbClr val="FAB34A"/>
              </a:buClr>
              <a:buSzPts val="1900"/>
              <a:buChar char="●"/>
            </a:pPr>
            <a:r>
              <a:rPr lang="en-US" sz="1900">
                <a:solidFill>
                  <a:srgbClr val="FAB34A"/>
                </a:solidFill>
              </a:rPr>
              <a:t>Interview students who have applied to organizations unable to do first set of interviews</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457200" marR="0" lvl="0" indent="-349250" algn="l" rtl="0">
              <a:lnSpc>
                <a:spcPct val="100000"/>
              </a:lnSpc>
              <a:spcBef>
                <a:spcPts val="0"/>
              </a:spcBef>
              <a:spcAft>
                <a:spcPts val="0"/>
              </a:spcAft>
              <a:buClr>
                <a:srgbClr val="FAB34A"/>
              </a:buClr>
              <a:buSzPts val="1900"/>
              <a:buChar char="●"/>
            </a:pPr>
            <a:r>
              <a:rPr lang="en-US" sz="1900">
                <a:solidFill>
                  <a:srgbClr val="FAB34A"/>
                </a:solidFill>
              </a:rPr>
              <a:t>Connect with students in your region during their summer!</a:t>
            </a:r>
            <a:endParaRPr sz="1900">
              <a:solidFill>
                <a:srgbClr val="FAB34A"/>
              </a:solidFill>
            </a:endParaRPr>
          </a:p>
          <a:p>
            <a:pPr marL="0" marR="0" lvl="0" indent="0" algn="l" rtl="0">
              <a:lnSpc>
                <a:spcPct val="100000"/>
              </a:lnSpc>
              <a:spcBef>
                <a:spcPts val="0"/>
              </a:spcBef>
              <a:spcAft>
                <a:spcPts val="0"/>
              </a:spcAft>
              <a:buNone/>
            </a:pPr>
            <a:endParaRPr sz="1900">
              <a:solidFill>
                <a:srgbClr val="FAB34A"/>
              </a:solidFill>
            </a:endParaRPr>
          </a:p>
          <a:p>
            <a:pPr marL="457200" marR="0" lvl="0" indent="-349250" algn="l" rtl="0">
              <a:lnSpc>
                <a:spcPct val="100000"/>
              </a:lnSpc>
              <a:spcBef>
                <a:spcPts val="0"/>
              </a:spcBef>
              <a:spcAft>
                <a:spcPts val="0"/>
              </a:spcAft>
              <a:buClr>
                <a:srgbClr val="FAB34A"/>
              </a:buClr>
              <a:buSzPts val="1900"/>
              <a:buChar char="●"/>
            </a:pPr>
            <a:r>
              <a:rPr lang="en-US" sz="1900">
                <a:solidFill>
                  <a:srgbClr val="FAB34A"/>
                </a:solidFill>
              </a:rPr>
              <a:t>Support an internship financially, either in part or in whole</a:t>
            </a:r>
            <a:endParaRPr sz="1900">
              <a:solidFill>
                <a:srgbClr val="FAB34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B34A"/>
        </a:solidFill>
        <a:effectLst/>
      </p:bgPr>
    </p:bg>
    <p:spTree>
      <p:nvGrpSpPr>
        <p:cNvPr id="1" name="Shape 99"/>
        <p:cNvGrpSpPr/>
        <p:nvPr/>
      </p:nvGrpSpPr>
      <p:grpSpPr>
        <a:xfrm>
          <a:off x="0" y="0"/>
          <a:ext cx="0" cy="0"/>
          <a:chOff x="0" y="0"/>
          <a:chExt cx="0" cy="0"/>
        </a:xfrm>
      </p:grpSpPr>
      <p:sp>
        <p:nvSpPr>
          <p:cNvPr id="100" name="Google Shape;100;p18"/>
          <p:cNvSpPr txBox="1"/>
          <p:nvPr/>
        </p:nvSpPr>
        <p:spPr>
          <a:xfrm>
            <a:off x="553900" y="250450"/>
            <a:ext cx="10424700" cy="153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AB34A"/>
              </a:buClr>
              <a:buSzPts val="4800"/>
              <a:buFont typeface="Arial"/>
              <a:buNone/>
            </a:pPr>
            <a:r>
              <a:rPr lang="en-US" sz="4800" b="1">
                <a:solidFill>
                  <a:schemeClr val="lt1"/>
                </a:solidFill>
              </a:rPr>
              <a:t>Q&amp;A</a:t>
            </a:r>
            <a:endParaRPr sz="4800" b="1" i="0" u="none" strike="noStrike" cap="none">
              <a:solidFill>
                <a:schemeClr val="lt1"/>
              </a:solidFill>
              <a:latin typeface="Arial"/>
              <a:ea typeface="Arial"/>
              <a:cs typeface="Arial"/>
              <a:sym typeface="Arial"/>
            </a:endParaRPr>
          </a:p>
        </p:txBody>
      </p:sp>
      <p:pic>
        <p:nvPicPr>
          <p:cNvPr id="101" name="Google Shape;101;p18"/>
          <p:cNvPicPr preferRelativeResize="0"/>
          <p:nvPr/>
        </p:nvPicPr>
        <p:blipFill>
          <a:blip r:embed="rId3">
            <a:alphaModFix/>
          </a:blip>
          <a:stretch>
            <a:fillRect/>
          </a:stretch>
        </p:blipFill>
        <p:spPr>
          <a:xfrm>
            <a:off x="7557875" y="2730538"/>
            <a:ext cx="2132750" cy="2132750"/>
          </a:xfrm>
          <a:prstGeom prst="rect">
            <a:avLst/>
          </a:prstGeom>
          <a:noFill/>
          <a:ln>
            <a:noFill/>
          </a:ln>
        </p:spPr>
      </p:pic>
      <p:pic>
        <p:nvPicPr>
          <p:cNvPr id="102" name="Google Shape;102;p18"/>
          <p:cNvPicPr preferRelativeResize="0"/>
          <p:nvPr/>
        </p:nvPicPr>
        <p:blipFill>
          <a:blip r:embed="rId4">
            <a:alphaModFix/>
          </a:blip>
          <a:stretch>
            <a:fillRect/>
          </a:stretch>
        </p:blipFill>
        <p:spPr>
          <a:xfrm>
            <a:off x="1912475" y="2471312"/>
            <a:ext cx="3431002" cy="265122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Average</vt:lpstr>
      <vt:lpstr>Oswald</vt:lpstr>
      <vt:lpstr>Gill Sans</vt:lpstr>
      <vt:lpstr>Slate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Phillips</dc:creator>
  <cp:lastModifiedBy>Cathy Phillips</cp:lastModifiedBy>
  <cp:revision>1</cp:revision>
  <dcterms:modified xsi:type="dcterms:W3CDTF">2024-06-25T17:42:07Z</dcterms:modified>
</cp:coreProperties>
</file>