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Play"/>
      <p:regular r:id="rId25"/>
      <p:bold r:id="rId26"/>
    </p:embeddedFont>
    <p:embeddedFont>
      <p:font typeface="Libre Franklin"/>
      <p:regular r:id="rId27"/>
      <p:bold r:id="rId28"/>
      <p:italic r:id="rId29"/>
      <p:boldItalic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Frank Ruhl Libre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7" roundtripDataSignature="AMtx7mjqqSimml8Xbe/+wOB+awwdlXpx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lay-bold.fntdata"/><Relationship Id="rId25" Type="http://schemas.openxmlformats.org/officeDocument/2006/relationships/font" Target="fonts/Play-regular.fntdata"/><Relationship Id="rId28" Type="http://schemas.openxmlformats.org/officeDocument/2006/relationships/font" Target="fonts/LibreFranklin-bold.fntdata"/><Relationship Id="rId27" Type="http://schemas.openxmlformats.org/officeDocument/2006/relationships/font" Target="fonts/LibreFranklin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ibreFranklin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regular.fntdata"/><Relationship Id="rId30" Type="http://schemas.openxmlformats.org/officeDocument/2006/relationships/font" Target="fonts/LibreFranklin-boldItalic.fntdata"/><Relationship Id="rId11" Type="http://schemas.openxmlformats.org/officeDocument/2006/relationships/slide" Target="slides/slide7.xml"/><Relationship Id="rId33" Type="http://schemas.openxmlformats.org/officeDocument/2006/relationships/font" Target="fonts/Roboto-italic.fntdata"/><Relationship Id="rId10" Type="http://schemas.openxmlformats.org/officeDocument/2006/relationships/slide" Target="slides/slide6.xml"/><Relationship Id="rId32" Type="http://schemas.openxmlformats.org/officeDocument/2006/relationships/font" Target="fonts/Roboto-bold.fntdata"/><Relationship Id="rId13" Type="http://schemas.openxmlformats.org/officeDocument/2006/relationships/slide" Target="slides/slide9.xml"/><Relationship Id="rId35" Type="http://schemas.openxmlformats.org/officeDocument/2006/relationships/font" Target="fonts/FrankRuhlLibre-regular.fntdata"/><Relationship Id="rId12" Type="http://schemas.openxmlformats.org/officeDocument/2006/relationships/slide" Target="slides/slide8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FrankRuhlLibre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Anita and Scott</a:t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Anita</a:t>
            </a:r>
            <a:endParaRPr/>
          </a:p>
        </p:txBody>
      </p:sp>
      <p:sp>
        <p:nvSpPr>
          <p:cNvPr id="210" name="Google Shape;21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Anita</a:t>
            </a:r>
            <a:endParaRPr/>
          </a:p>
        </p:txBody>
      </p:sp>
      <p:sp>
        <p:nvSpPr>
          <p:cNvPr id="220" name="Google Shape;22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Anita</a:t>
            </a:r>
            <a:endParaRPr/>
          </a:p>
        </p:txBody>
      </p:sp>
      <p:sp>
        <p:nvSpPr>
          <p:cNvPr id="236" name="Google Shape;23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Anita</a:t>
            </a:r>
            <a:endParaRPr/>
          </a:p>
        </p:txBody>
      </p:sp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adad800c9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Anita covers </a:t>
            </a:r>
            <a:endParaRPr/>
          </a:p>
        </p:txBody>
      </p:sp>
      <p:sp>
        <p:nvSpPr>
          <p:cNvPr id="271" name="Google Shape;271;g3adad800c93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aa946bf8a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Anita</a:t>
            </a:r>
            <a:endParaRPr/>
          </a:p>
        </p:txBody>
      </p:sp>
      <p:sp>
        <p:nvSpPr>
          <p:cNvPr id="281" name="Google Shape;281;g3aa946bf8ab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918673e50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Christina</a:t>
            </a:r>
            <a:endParaRPr/>
          </a:p>
        </p:txBody>
      </p:sp>
      <p:sp>
        <p:nvSpPr>
          <p:cNvPr id="294" name="Google Shape;294;g3918673e504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18673e50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Christina</a:t>
            </a:r>
            <a:endParaRPr/>
          </a:p>
        </p:txBody>
      </p:sp>
      <p:sp>
        <p:nvSpPr>
          <p:cNvPr id="302" name="Google Shape;302;g3918673e504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ab71503e3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Scott covers,  Christina (and guest?) highlights some events as well.</a:t>
            </a:r>
            <a:endParaRPr/>
          </a:p>
        </p:txBody>
      </p:sp>
      <p:sp>
        <p:nvSpPr>
          <p:cNvPr id="310" name="Google Shape;310;g3ab71503e34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Scott and Anita</a:t>
            </a:r>
            <a:endParaRPr/>
          </a:p>
        </p:txBody>
      </p:sp>
      <p:sp>
        <p:nvSpPr>
          <p:cNvPr id="318" name="Google Shape;31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Anita</a:t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0" name="Google Shape;33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Scott</a:t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aa946bf8a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Scott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October, 2025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35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35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350">
              <a:solidFill>
                <a:srgbClr val="4A4A4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2" name="Google Shape;122;g3aa946bf8ab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Scott</a:t>
            </a:r>
            <a:endParaRPr/>
          </a:p>
        </p:txBody>
      </p:sp>
      <p:sp>
        <p:nvSpPr>
          <p:cNvPr id="131" name="Google Shape;13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Scott</a:t>
            </a:r>
            <a:endParaRPr/>
          </a:p>
        </p:txBody>
      </p:sp>
      <p:sp>
        <p:nvSpPr>
          <p:cNvPr id="141" name="Google Shape;14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Scott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7" name="Google Shape;15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aa946bf8a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Scott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Resources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Utilizing </a:t>
            </a:r>
            <a:r>
              <a:rPr lang="en-US"/>
              <a:t>videos</a:t>
            </a:r>
            <a:r>
              <a:rPr lang="en-US"/>
              <a:t> for events/discussion/precept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Using Princeton pre-read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Highlight department focus and engagement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/>
              <a:t>Speakers bureau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aa946bf8ab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Transition</a:t>
            </a:r>
            <a:r>
              <a:rPr lang="en-US"/>
              <a:t> to Anita </a:t>
            </a:r>
            <a:r>
              <a:rPr lang="en-US"/>
              <a:t>here</a:t>
            </a:r>
            <a:endParaRPr/>
          </a:p>
        </p:txBody>
      </p:sp>
      <p:sp>
        <p:nvSpPr>
          <p:cNvPr id="194" name="Google Shape;19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5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3.gif"/><Relationship Id="rId6" Type="http://schemas.openxmlformats.org/officeDocument/2006/relationships/image" Target="../media/image6.png"/><Relationship Id="rId7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55.jpg"/><Relationship Id="rId5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jpg"/><Relationship Id="rId10" Type="http://schemas.openxmlformats.org/officeDocument/2006/relationships/image" Target="../media/image39.jpg"/><Relationship Id="rId13" Type="http://schemas.openxmlformats.org/officeDocument/2006/relationships/image" Target="../media/image47.jpg"/><Relationship Id="rId1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9" Type="http://schemas.openxmlformats.org/officeDocument/2006/relationships/image" Target="../media/image49.png"/><Relationship Id="rId15" Type="http://schemas.openxmlformats.org/officeDocument/2006/relationships/image" Target="../media/image53.jpg"/><Relationship Id="rId14" Type="http://schemas.openxmlformats.org/officeDocument/2006/relationships/image" Target="../media/image48.jpg"/><Relationship Id="rId16" Type="http://schemas.openxmlformats.org/officeDocument/2006/relationships/image" Target="../media/image10.jpg"/><Relationship Id="rId5" Type="http://schemas.openxmlformats.org/officeDocument/2006/relationships/image" Target="../media/image31.png"/><Relationship Id="rId6" Type="http://schemas.openxmlformats.org/officeDocument/2006/relationships/image" Target="../media/image40.png"/><Relationship Id="rId7" Type="http://schemas.openxmlformats.org/officeDocument/2006/relationships/image" Target="../media/image44.png"/><Relationship Id="rId8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5" Type="http://schemas.openxmlformats.org/officeDocument/2006/relationships/image" Target="../media/image61.pn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9" Type="http://schemas.openxmlformats.org/officeDocument/2006/relationships/image" Target="../media/image67.gif"/><Relationship Id="rId5" Type="http://schemas.openxmlformats.org/officeDocument/2006/relationships/image" Target="../media/image66.jpg"/><Relationship Id="rId6" Type="http://schemas.openxmlformats.org/officeDocument/2006/relationships/image" Target="../media/image59.jpg"/><Relationship Id="rId7" Type="http://schemas.openxmlformats.org/officeDocument/2006/relationships/image" Target="../media/image57.jpg"/><Relationship Id="rId8" Type="http://schemas.openxmlformats.org/officeDocument/2006/relationships/image" Target="../media/image5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64.jpg"/><Relationship Id="rId5" Type="http://schemas.openxmlformats.org/officeDocument/2006/relationships/image" Target="../media/image6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Relationship Id="rId4" Type="http://schemas.openxmlformats.org/officeDocument/2006/relationships/image" Target="../media/image58.jpg"/><Relationship Id="rId5" Type="http://schemas.openxmlformats.org/officeDocument/2006/relationships/image" Target="../media/image62.jp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https://alumni.princeton.edu/sites/default/files/2023-02/TQuad-Engaging-Graduate-Alumni-Presentation.pdf" TargetMode="External"/><Relationship Id="rId10" Type="http://schemas.openxmlformats.org/officeDocument/2006/relationships/hyperlink" Target="https://alumni.princeton.edu/events/tigerside-chat-princeton-graduate-schools-125-years-transformational-impact-dean-rodney" TargetMode="External"/><Relationship Id="rId13" Type="http://schemas.openxmlformats.org/officeDocument/2006/relationships/image" Target="../media/image10.jpg"/><Relationship Id="rId12" Type="http://schemas.openxmlformats.org/officeDocument/2006/relationships/hyperlink" Target="https://manyminds.alumni.princeton.edu/video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hyperlink" Target="https://apga.tigernet.princeton.edu/page/princeton-university-resources" TargetMode="External"/><Relationship Id="rId9" Type="http://schemas.openxmlformats.org/officeDocument/2006/relationships/hyperlink" Target="https://alumni.princeton.edu/tigersidechats" TargetMode="External"/><Relationship Id="rId5" Type="http://schemas.openxmlformats.org/officeDocument/2006/relationships/hyperlink" Target="https://docs.google.com/forms/d/e/1FAIpQLSdaqKB9_Ct8-d0TpfDmbRttVfgA64DZH2Mjs74DNogG5kH6GQ/viewform" TargetMode="External"/><Relationship Id="rId6" Type="http://schemas.openxmlformats.org/officeDocument/2006/relationships/hyperlink" Target="https://alumni.princeton.edu/sites/default/files/2024-10/TQUAD_Communication_Best_Practices.pdf" TargetMode="External"/><Relationship Id="rId7" Type="http://schemas.openxmlformats.org/officeDocument/2006/relationships/hyperlink" Target="https://alumni.princeton.edu/volunteer/resources/regional/speakers-bureau" TargetMode="External"/><Relationship Id="rId8" Type="http://schemas.openxmlformats.org/officeDocument/2006/relationships/hyperlink" Target="https://tigernet.princeton.edu/topics/40139/forum/t/795310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hyperlink" Target="https://www.princeton.edu/news/2025/10/06/princeton-alumna-mary-brunkow-91-receives-nobel-prize-physiology-or-medicine" TargetMode="External"/><Relationship Id="rId6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1" Type="http://schemas.openxmlformats.org/officeDocument/2006/relationships/image" Target="../media/image28.png"/><Relationship Id="rId10" Type="http://schemas.openxmlformats.org/officeDocument/2006/relationships/image" Target="../media/image42.png"/><Relationship Id="rId12" Type="http://schemas.openxmlformats.org/officeDocument/2006/relationships/image" Target="../media/image10.jpg"/><Relationship Id="rId9" Type="http://schemas.openxmlformats.org/officeDocument/2006/relationships/image" Target="../media/image29.png"/><Relationship Id="rId5" Type="http://schemas.openxmlformats.org/officeDocument/2006/relationships/image" Target="../media/image9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hyperlink" Target="https://manyminds.alumni.princeton.edu/videos/" TargetMode="External"/><Relationship Id="rId6" Type="http://schemas.openxmlformats.org/officeDocument/2006/relationships/image" Target="../media/image43.png"/><Relationship Id="rId7" Type="http://schemas.openxmlformats.org/officeDocument/2006/relationships/image" Target="../media/image60.png"/><Relationship Id="rId8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4.jpg"/><Relationship Id="rId6" Type="http://schemas.openxmlformats.org/officeDocument/2006/relationships/image" Target="../media/image6.png"/><Relationship Id="rId7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-27678" y="0"/>
            <a:ext cx="12219678" cy="6873566"/>
          </a:xfrm>
          <a:prstGeom prst="rect">
            <a:avLst/>
          </a:prstGeom>
          <a:solidFill>
            <a:srgbClr val="F5E1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7678" y="37115"/>
            <a:ext cx="12219678" cy="687356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>
            <p:ph type="title"/>
          </p:nvPr>
        </p:nvSpPr>
        <p:spPr>
          <a:xfrm>
            <a:off x="202763" y="1392547"/>
            <a:ext cx="9903372" cy="3715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8025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F58025"/>
                </a:solidFill>
                <a:latin typeface="Arial"/>
                <a:ea typeface="Arial"/>
                <a:cs typeface="Arial"/>
                <a:sym typeface="Arial"/>
              </a:rPr>
              <a:t>Princeton Graduate School 125th Anniversary</a:t>
            </a:r>
            <a:br>
              <a:rPr b="1" lang="en-US" sz="3200">
                <a:latin typeface="Arial"/>
                <a:ea typeface="Arial"/>
                <a:cs typeface="Arial"/>
                <a:sym typeface="Arial"/>
              </a:rPr>
            </a:b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Leveraging Many Minds, Many Stripes:</a:t>
            </a:r>
            <a:br>
              <a:rPr b="1" lang="en-US" sz="3200">
                <a:latin typeface="Arial"/>
                <a:ea typeface="Arial"/>
                <a:cs typeface="Arial"/>
                <a:sym typeface="Arial"/>
              </a:rPr>
            </a:b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Graduate School's 125th to Engage Alumni</a:t>
            </a:r>
            <a:br>
              <a:rPr b="1" lang="en-US" sz="3200">
                <a:latin typeface="Arial"/>
                <a:ea typeface="Arial"/>
                <a:cs typeface="Arial"/>
                <a:sym typeface="Arial"/>
              </a:rPr>
            </a:br>
            <a:br>
              <a:rPr b="1" lang="en-US" sz="3200">
                <a:latin typeface="Arial"/>
                <a:ea typeface="Arial"/>
                <a:cs typeface="Arial"/>
                <a:sym typeface="Arial"/>
              </a:rPr>
            </a:br>
            <a:br>
              <a:rPr b="1" lang="en-US" sz="3200">
                <a:latin typeface="Arial"/>
                <a:ea typeface="Arial"/>
                <a:cs typeface="Arial"/>
                <a:sym typeface="Arial"/>
              </a:rPr>
            </a:br>
            <a:br>
              <a:rPr b="1" lang="en-US" sz="3200">
                <a:latin typeface="Arial"/>
                <a:ea typeface="Arial"/>
                <a:cs typeface="Arial"/>
                <a:sym typeface="Arial"/>
              </a:rPr>
            </a:br>
            <a:br>
              <a:rPr b="1" lang="en-US" sz="3200">
                <a:latin typeface="Arial"/>
                <a:ea typeface="Arial"/>
                <a:cs typeface="Arial"/>
                <a:sym typeface="Arial"/>
              </a:rPr>
            </a:br>
            <a:br>
              <a:rPr b="1" lang="en-US" sz="32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Anita Gupta *18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Graduate Chair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Princeton Club of San Diego</a:t>
            </a:r>
            <a:br>
              <a:rPr b="1"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Member, CORA   </a:t>
            </a:r>
            <a:r>
              <a:rPr b="1" lang="en-US" sz="1800">
                <a:latin typeface="Arial"/>
                <a:ea typeface="Arial"/>
                <a:cs typeface="Arial"/>
                <a:sym typeface="Arial"/>
              </a:rPr>
              <a:t>                       </a:t>
            </a:r>
            <a:br>
              <a:rPr b="1" lang="en-US" sz="1800">
                <a:latin typeface="Arial"/>
                <a:ea typeface="Arial"/>
                <a:cs typeface="Arial"/>
                <a:sym typeface="Arial"/>
              </a:rPr>
            </a:br>
            <a:br>
              <a:rPr b="1" lang="en-US" sz="1800">
                <a:latin typeface="Arial"/>
                <a:ea typeface="Arial"/>
                <a:cs typeface="Arial"/>
                <a:sym typeface="Arial"/>
              </a:rPr>
            </a:br>
            <a:br>
              <a:rPr b="1" lang="en-US" sz="1800">
                <a:latin typeface="Arial"/>
                <a:ea typeface="Arial"/>
                <a:cs typeface="Arial"/>
                <a:sym typeface="Arial"/>
              </a:rPr>
            </a:br>
            <a:br>
              <a:rPr b="1" lang="en-US" sz="1800">
                <a:latin typeface="Arial"/>
                <a:ea typeface="Arial"/>
                <a:cs typeface="Arial"/>
                <a:sym typeface="Arial"/>
              </a:rPr>
            </a:br>
            <a:br>
              <a:rPr b="1" lang="en-US" sz="1200">
                <a:latin typeface="Arial"/>
                <a:ea typeface="Arial"/>
                <a:cs typeface="Arial"/>
                <a:sym typeface="Arial"/>
              </a:rPr>
            </a:br>
            <a:endParaRPr b="1" sz="1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in a white coat&#10;&#10;AI-generated content may be incorrect." id="91" name="Google Shape;9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903" y="2121597"/>
            <a:ext cx="1280351" cy="1493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glasses and a suit&#10;&#10;AI-generated content may be incorrect." id="92" name="Google Shape;9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4449" y="2180240"/>
            <a:ext cx="1231900" cy="14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4971401" y="1664649"/>
            <a:ext cx="37065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Scott J. Steele *03 P28</a:t>
            </a:r>
            <a:b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President</a:t>
            </a:r>
            <a:b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Princeton Club of Rochester</a:t>
            </a:r>
            <a:b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Member, CORA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7675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12" name="Google Shape;21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13" name="Google Shape;21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90345"/>
            <a:ext cx="6096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8"/>
          <p:cNvSpPr txBox="1"/>
          <p:nvPr/>
        </p:nvSpPr>
        <p:spPr>
          <a:xfrm>
            <a:off x="571500" y="3431222"/>
            <a:ext cx="4953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sz="160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Our alumni use their "stripes" to make an impact across every sector of society.</a:t>
            </a:r>
            <a:endParaRPr b="0" i="0" sz="1600" u="none" cap="none" strike="noStrike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t/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5" name="Google Shape;215;p8"/>
          <p:cNvSpPr txBox="1"/>
          <p:nvPr/>
        </p:nvSpPr>
        <p:spPr>
          <a:xfrm>
            <a:off x="571500" y="4344129"/>
            <a:ext cx="6202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sz="160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From leading Fortune 500 companies and shaping public policy to driving scientific breakthroughs and enriching the arts</a:t>
            </a:r>
            <a:r>
              <a:rPr lang="en-US" sz="16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b="0" i="0" lang="en-US" sz="160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Princeton graduates are at the forefront of global change.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8"/>
          <p:cNvSpPr txBox="1"/>
          <p:nvPr/>
        </p:nvSpPr>
        <p:spPr>
          <a:xfrm>
            <a:off x="571500" y="2282125"/>
            <a:ext cx="581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lang="en-US" sz="36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Graduate Alumni Impact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22" name="Google Shape;2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23" name="Google Shape;22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4125" y="1169640"/>
            <a:ext cx="5286375" cy="511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9" title="tempImagex6YW97.gif"/>
          <p:cNvPicPr preferRelativeResize="0"/>
          <p:nvPr/>
        </p:nvPicPr>
        <p:blipFill rotWithShape="1">
          <a:blip r:embed="rId5">
            <a:alphaModFix/>
          </a:blip>
          <a:srcRect b="0" l="6837" r="6828" t="0"/>
          <a:stretch/>
        </p:blipFill>
        <p:spPr>
          <a:xfrm>
            <a:off x="6636887" y="1830437"/>
            <a:ext cx="4680851" cy="37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9"/>
          <p:cNvSpPr txBox="1"/>
          <p:nvPr/>
        </p:nvSpPr>
        <p:spPr>
          <a:xfrm>
            <a:off x="904875" y="2261145"/>
            <a:ext cx="4953000" cy="942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b="1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Innovation:</a:t>
            </a:r>
            <a:r>
              <a:rPr b="0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Investing in state-of-the-art facilities like the new bioengineering institute to foster interdisciplinary research.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9"/>
          <p:cNvSpPr txBox="1"/>
          <p:nvPr/>
        </p:nvSpPr>
        <p:spPr>
          <a:xfrm>
            <a:off x="904875" y="3394620"/>
            <a:ext cx="4953000" cy="942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b="1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Inclusion:</a:t>
            </a:r>
            <a:r>
              <a:rPr b="0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Expanding access and support to ensure the most talented minds from all backgrounds can thrive.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9"/>
          <p:cNvSpPr txBox="1"/>
          <p:nvPr/>
        </p:nvSpPr>
        <p:spPr>
          <a:xfrm>
            <a:off x="904875" y="4528095"/>
            <a:ext cx="4953000" cy="628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b="1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Impact:</a:t>
            </a:r>
            <a:r>
              <a:rPr b="0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Preparing the next generation of scholars to solve the "wicked problems" of the 21st century.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571500" y="476250"/>
            <a:ext cx="11601450" cy="50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i="0" lang="en-US" sz="36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Looking Ahead: The Next 125 Years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229" name="Google Shape;22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2299245"/>
            <a:ext cx="1047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30" name="Google Shape;230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3432720"/>
            <a:ext cx="1047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31" name="Google Shape;23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500" y="4566195"/>
            <a:ext cx="1047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9"/>
          <p:cNvSpPr txBox="1"/>
          <p:nvPr/>
        </p:nvSpPr>
        <p:spPr>
          <a:xfrm>
            <a:off x="6667500" y="5980325"/>
            <a:ext cx="41025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lang="en-US" sz="16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Princeton Art Museum, 2025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33" name="Google Shape;233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71" y="6123064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38" name="Google Shape;23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0" title="apga_banner.jpg"/>
          <p:cNvPicPr preferRelativeResize="0"/>
          <p:nvPr/>
        </p:nvPicPr>
        <p:blipFill rotWithShape="1">
          <a:blip r:embed="rId4">
            <a:alphaModFix/>
          </a:blip>
          <a:srcRect b="6544" l="0" r="0" t="6544"/>
          <a:stretch/>
        </p:blipFill>
        <p:spPr>
          <a:xfrm>
            <a:off x="6096000" y="88605"/>
            <a:ext cx="6096000" cy="406598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 txBox="1"/>
          <p:nvPr/>
        </p:nvSpPr>
        <p:spPr>
          <a:xfrm>
            <a:off x="571500" y="3493740"/>
            <a:ext cx="4953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sz="160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With over 30,000 living alumni residing in 19% of the world's countries, the Princeton Graduate School community is truly global.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0"/>
          <p:cNvSpPr txBox="1"/>
          <p:nvPr/>
        </p:nvSpPr>
        <p:spPr>
          <a:xfrm>
            <a:off x="571500" y="4827905"/>
            <a:ext cx="559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sz="160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network is a powerful resource for professional development, intellectual exchange, and lifelong friendship.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0"/>
          <p:cNvSpPr txBox="1"/>
          <p:nvPr/>
        </p:nvSpPr>
        <p:spPr>
          <a:xfrm>
            <a:off x="571500" y="2313551"/>
            <a:ext cx="5444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i="0" lang="en-US" sz="36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The Graduate Network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48" name="Google Shape;24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49" name="Google Shape;24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2483197"/>
            <a:ext cx="3492549" cy="2489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0" name="Google Shape;25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9799" y="2483197"/>
            <a:ext cx="3492549" cy="2489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1" name="Google Shape;251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28099" y="2483197"/>
            <a:ext cx="3492549" cy="248974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1"/>
          <p:cNvSpPr txBox="1"/>
          <p:nvPr/>
        </p:nvSpPr>
        <p:spPr>
          <a:xfrm>
            <a:off x="1701432" y="3530947"/>
            <a:ext cx="1280160" cy="25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800"/>
              <a:buFont typeface="Frank Ruhl Libre"/>
              <a:buNone/>
            </a:pPr>
            <a:r>
              <a:rPr b="1" i="0" lang="en-US" sz="18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Mentorship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1"/>
          <p:cNvSpPr txBox="1"/>
          <p:nvPr/>
        </p:nvSpPr>
        <p:spPr>
          <a:xfrm>
            <a:off x="904875" y="4077592"/>
            <a:ext cx="287342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Guide current students through the GradFUTURES mentorship program.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1"/>
          <p:cNvSpPr txBox="1"/>
          <p:nvPr/>
        </p:nvSpPr>
        <p:spPr>
          <a:xfrm>
            <a:off x="5754766" y="3530947"/>
            <a:ext cx="730091" cy="25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800"/>
              <a:buFont typeface="Frank Ruhl Libre"/>
              <a:buNone/>
            </a:pPr>
            <a:r>
              <a:rPr b="1" i="0" lang="en-US" sz="18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Events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 txBox="1"/>
          <p:nvPr/>
        </p:nvSpPr>
        <p:spPr>
          <a:xfrm>
            <a:off x="4683174" y="4077592"/>
            <a:ext cx="287342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Attend regional alumni gatherings and future "Many Minds" conferences.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1"/>
          <p:cNvSpPr txBox="1"/>
          <p:nvPr/>
        </p:nvSpPr>
        <p:spPr>
          <a:xfrm>
            <a:off x="9443055" y="3530947"/>
            <a:ext cx="910113" cy="251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800"/>
              <a:buFont typeface="Frank Ruhl Libre"/>
              <a:buNone/>
            </a:pPr>
            <a:r>
              <a:rPr b="1" i="0" lang="en-US" sz="18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Connect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1"/>
          <p:cNvSpPr txBox="1"/>
          <p:nvPr/>
        </p:nvSpPr>
        <p:spPr>
          <a:xfrm>
            <a:off x="8461474" y="4077592"/>
            <a:ext cx="287342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 the digital community on the "TigerNet" alumni platform.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258" name="Google Shape;25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7200" y="2854672"/>
            <a:ext cx="42862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59" name="Google Shape;259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53125" y="2854672"/>
            <a:ext cx="333375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60" name="Google Shape;260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07612" y="2854672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1"/>
          <p:cNvSpPr txBox="1"/>
          <p:nvPr/>
        </p:nvSpPr>
        <p:spPr>
          <a:xfrm>
            <a:off x="71736" y="504925"/>
            <a:ext cx="38871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lang="en-US" sz="36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How Grad Alumni</a:t>
            </a:r>
            <a:endParaRPr b="1" sz="3600">
              <a:solidFill>
                <a:srgbClr val="121212"/>
              </a:solidFill>
              <a:latin typeface="Frank Ruhl Libre"/>
              <a:ea typeface="Frank Ruhl Libre"/>
              <a:cs typeface="Frank Ruhl Libre"/>
              <a:sym typeface="Frank Ruhl Libre"/>
            </a:endParaRPr>
          </a:p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i="0" lang="en-US" sz="36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Get Involved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11" title="download-2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02725" y="5098050"/>
            <a:ext cx="2332175" cy="17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1" title="images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26318" y="86585"/>
            <a:ext cx="170858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1" title="images-1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01969" y="64433"/>
            <a:ext cx="1708575" cy="213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1" title="images-2.jp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38738" y="5007284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1" title="images-3.jp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93775" y="5103696"/>
            <a:ext cx="2821250" cy="17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1" title="download-1.jp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291463" y="74391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0" y="606110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73" name="Google Shape;273;g3adad800c93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69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adad800c93_0_3"/>
          <p:cNvSpPr txBox="1"/>
          <p:nvPr/>
        </p:nvSpPr>
        <p:spPr>
          <a:xfrm>
            <a:off x="571500" y="47625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lang="en-US" sz="36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Engaging Graduate Alumni 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3adad800c93_0_3"/>
          <p:cNvSpPr txBox="1"/>
          <p:nvPr/>
        </p:nvSpPr>
        <p:spPr>
          <a:xfrm>
            <a:off x="833123" y="1974081"/>
            <a:ext cx="10716300" cy="42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41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50"/>
              <a:buFont typeface="Libre Franklin"/>
              <a:buChar char="●"/>
            </a:pPr>
            <a:r>
              <a:rPr lang="en-US" sz="24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Recruit graduate alumni to serve on your board</a:t>
            </a:r>
            <a:endParaRPr sz="24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841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50"/>
              <a:buFont typeface="Libre Franklin"/>
              <a:buChar char="○"/>
            </a:pPr>
            <a:r>
              <a:rPr lang="en-US" sz="24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Beyond existing roles, consider adding an officer position specifically responsible for graduate alumni engagement </a:t>
            </a:r>
            <a:endParaRPr sz="24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841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50"/>
              <a:buFont typeface="Libre Franklin"/>
              <a:buChar char="●"/>
            </a:pPr>
            <a:r>
              <a:rPr lang="en-US" sz="24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Support graduate alumni specific events </a:t>
            </a:r>
            <a:endParaRPr sz="24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841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50"/>
              <a:buFont typeface="Libre Franklin"/>
              <a:buChar char="○"/>
            </a:pPr>
            <a:r>
              <a:rPr lang="en-US" sz="24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Precepts, social events, etc.</a:t>
            </a:r>
            <a:endParaRPr sz="24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841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50"/>
              <a:buFont typeface="Libre Franklin"/>
              <a:buChar char="●"/>
            </a:pPr>
            <a:r>
              <a:rPr lang="en-US" sz="24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Add a graduate alumni element to existing club events</a:t>
            </a:r>
            <a:endParaRPr sz="24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841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50"/>
              <a:buFont typeface="Libre Franklin"/>
              <a:buChar char="○"/>
            </a:pPr>
            <a:r>
              <a:rPr lang="en-US" sz="24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Annual Meetings, New Admit Receptions</a:t>
            </a:r>
            <a:endParaRPr sz="24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841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50"/>
              <a:buFont typeface="Libre Franklin"/>
              <a:buChar char="●"/>
            </a:pPr>
            <a:r>
              <a:rPr lang="en-US" sz="24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Send a customized welcome to new grad alums in your region </a:t>
            </a:r>
            <a:endParaRPr sz="24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8417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50"/>
              <a:buFont typeface="Libre Franklin"/>
              <a:buChar char="○"/>
            </a:pPr>
            <a:r>
              <a:rPr lang="en-US" sz="24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APGA and Office of Alumni Engagement can assist  </a:t>
            </a:r>
            <a:endParaRPr sz="24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g3adad800c93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adad800c93_0_3"/>
          <p:cNvSpPr txBox="1"/>
          <p:nvPr/>
        </p:nvSpPr>
        <p:spPr>
          <a:xfrm>
            <a:off x="8914800" y="6070425"/>
            <a:ext cx="32583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Guidance for Regional Clubs on Graduate Alumni Outreach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March 2023</a:t>
            </a:r>
            <a:endParaRPr sz="1200"/>
          </a:p>
        </p:txBody>
      </p:sp>
      <p:pic>
        <p:nvPicPr>
          <p:cNvPr id="278" name="Google Shape;278;g3adad800c93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1401" y="246850"/>
            <a:ext cx="2839175" cy="21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83" name="Google Shape;283;g3aa946bf8ab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3aa946bf8ab_0_60"/>
          <p:cNvSpPr txBox="1"/>
          <p:nvPr/>
        </p:nvSpPr>
        <p:spPr>
          <a:xfrm>
            <a:off x="571500" y="47625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lang="en-US" sz="36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Princeton</a:t>
            </a:r>
            <a:r>
              <a:rPr b="1" lang="en-US" sz="36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 Club of San Diego / A4P / PWN / APGA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g3aa946bf8ab_0_60" title="E9B7BC77-1E1B-42D9-97D4-335E7C80503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125" y="1478400"/>
            <a:ext cx="3163424" cy="447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aa946bf8ab_0_60" title="Festival of Colors Event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08280" y="1478400"/>
            <a:ext cx="3281244" cy="447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aa946bf8ab_0_60" title="IMG_599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1563" y="3969575"/>
            <a:ext cx="1980001" cy="198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3aa946bf8ab_0_60" title="IMG_741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2275" y="1606288"/>
            <a:ext cx="1995300" cy="19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3aa946bf8ab_0_60" title="IMG_9642 2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16275" y="1606300"/>
            <a:ext cx="1995300" cy="19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3aa946bf8ab_0_60" title="tempImageUwlcLV.gif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60475" y="4019600"/>
            <a:ext cx="1980004" cy="187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aa946bf8ab_0_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918673e504_0_4"/>
          <p:cNvSpPr txBox="1"/>
          <p:nvPr/>
        </p:nvSpPr>
        <p:spPr>
          <a:xfrm>
            <a:off x="571500" y="476250"/>
            <a:ext cx="11601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lang="en-US" sz="34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Princeton Club of India &amp; PAAEHs V</a:t>
            </a:r>
            <a:r>
              <a:rPr b="1" lang="en-US" sz="34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irtual</a:t>
            </a:r>
            <a:r>
              <a:rPr b="1" lang="en-US" sz="34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 Speaker Events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g3918673e504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918673e504_0_4" title="Image 12-11-25 at 8.47 AM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50" y="1479488"/>
            <a:ext cx="5857650" cy="38990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9" name="Google Shape;299;g3918673e504_0_4" title="Image 12-11-25 at 8.50 AM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485" y="1479500"/>
            <a:ext cx="6103566" cy="38990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918673e504_0_19"/>
          <p:cNvSpPr txBox="1"/>
          <p:nvPr/>
        </p:nvSpPr>
        <p:spPr>
          <a:xfrm>
            <a:off x="571500" y="476250"/>
            <a:ext cx="11601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lang="en-US" sz="34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Princeton Club of Taiwan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g3918673e504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3918673e504_0_19" title="GS brunch 202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850" y="1151850"/>
            <a:ext cx="5553750" cy="555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3918673e504_0_19" title="image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2350" y="1739400"/>
            <a:ext cx="5628600" cy="421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12" name="Google Shape;312;g3ab71503e34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ab71503e34_0_59"/>
          <p:cNvSpPr txBox="1"/>
          <p:nvPr/>
        </p:nvSpPr>
        <p:spPr>
          <a:xfrm>
            <a:off x="571500" y="259682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lang="en-US" sz="36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Resources 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3ab71503e34_0_59"/>
          <p:cNvSpPr txBox="1"/>
          <p:nvPr/>
        </p:nvSpPr>
        <p:spPr>
          <a:xfrm>
            <a:off x="1105723" y="962260"/>
            <a:ext cx="10716300" cy="6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651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●"/>
            </a:pPr>
            <a:r>
              <a:rPr lang="en-US" sz="215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4"/>
              </a:rPr>
              <a:t>APGA Resources </a:t>
            </a:r>
            <a:r>
              <a:rPr lang="en-US" sz="21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and Funding Opportunities </a:t>
            </a:r>
            <a:endParaRPr sz="21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65125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○"/>
            </a:pPr>
            <a:r>
              <a:rPr lang="en-US" sz="21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</a:t>
            </a:r>
            <a:r>
              <a:rPr lang="en-US" sz="215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5"/>
              </a:rPr>
              <a:t>Regional Association Award</a:t>
            </a:r>
            <a:r>
              <a:rPr lang="en-US" sz="21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nominations due December 31st!)</a:t>
            </a:r>
            <a:endParaRPr sz="21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651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●"/>
            </a:pPr>
            <a:r>
              <a:rPr lang="en-US" sz="21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Inspired Conversations Toolkit </a:t>
            </a:r>
            <a:endParaRPr sz="21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651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●"/>
            </a:pPr>
            <a:r>
              <a:rPr lang="en-US" sz="215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6"/>
              </a:rPr>
              <a:t>CORA Communications and Best Practices for Regional Associations</a:t>
            </a:r>
            <a:endParaRPr sz="19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524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50"/>
              <a:buFont typeface="Libre Franklin"/>
              <a:buChar char="●"/>
            </a:pPr>
            <a:r>
              <a:rPr lang="en-US" sz="215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7"/>
              </a:rPr>
              <a:t>Speakers Bureau</a:t>
            </a:r>
            <a:endParaRPr sz="21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6512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○"/>
            </a:pPr>
            <a:r>
              <a:rPr lang="en-US" sz="21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"</a:t>
            </a:r>
            <a:r>
              <a:rPr lang="en-US" sz="215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8"/>
              </a:rPr>
              <a:t>Taxing Trade: Where Economics Meets Politics</a:t>
            </a:r>
            <a:r>
              <a:rPr lang="en-US" sz="21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”- PC India’s/Prof. Grossman</a:t>
            </a:r>
            <a:endParaRPr sz="21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651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●"/>
            </a:pPr>
            <a:r>
              <a:rPr lang="en-US" sz="215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9"/>
              </a:rPr>
              <a:t>TigerSide Chats: </a:t>
            </a:r>
            <a:endParaRPr/>
          </a:p>
          <a:p>
            <a:pPr indent="-36512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○"/>
            </a:pPr>
            <a:r>
              <a:rPr lang="en-US" sz="215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10"/>
              </a:rPr>
              <a:t>‘The Princeton Graduate School’s 125 Years of Transformational Impact’ with Dean Rodney Priestley</a:t>
            </a:r>
            <a:endParaRPr sz="21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651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●"/>
            </a:pPr>
            <a:r>
              <a:rPr lang="en-US" sz="215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11"/>
              </a:rPr>
              <a:t>Guidance for Regional Clubs on Graduate Alumni Outreach </a:t>
            </a:r>
            <a:endParaRPr sz="21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65125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○"/>
            </a:pPr>
            <a:r>
              <a:rPr lang="en-US" sz="21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John Balfe *90/Angelina Sylvain *16, March, 2023</a:t>
            </a:r>
            <a:endParaRPr sz="21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3651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150"/>
              <a:buFont typeface="Libre Franklin"/>
              <a:buChar char="●"/>
            </a:pPr>
            <a:r>
              <a:rPr lang="en-US" sz="215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12"/>
              </a:rPr>
              <a:t>MMMS videos and other resources </a:t>
            </a:r>
            <a:endParaRPr sz="215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lang="en-US" sz="16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g3ab71503e34_0_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3"/>
          <p:cNvSpPr/>
          <p:nvPr/>
        </p:nvSpPr>
        <p:spPr>
          <a:xfrm>
            <a:off x="-27678" y="0"/>
            <a:ext cx="12219678" cy="6873566"/>
          </a:xfrm>
          <a:prstGeom prst="rect">
            <a:avLst/>
          </a:prstGeom>
          <a:solidFill>
            <a:srgbClr val="F5E1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68" y="-15566"/>
            <a:ext cx="12219678" cy="687356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3"/>
          <p:cNvSpPr txBox="1"/>
          <p:nvPr>
            <p:ph type="title"/>
          </p:nvPr>
        </p:nvSpPr>
        <p:spPr>
          <a:xfrm>
            <a:off x="436944" y="8612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We are here for you</a:t>
            </a:r>
            <a:endParaRPr/>
          </a:p>
        </p:txBody>
      </p:sp>
      <p:sp>
        <p:nvSpPr>
          <p:cNvPr id="323" name="Google Shape;323;p13"/>
          <p:cNvSpPr txBox="1"/>
          <p:nvPr/>
        </p:nvSpPr>
        <p:spPr>
          <a:xfrm>
            <a:off x="436944" y="2380129"/>
            <a:ext cx="9903372" cy="3715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b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Anita Gupta *18 </a:t>
            </a: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Graduate Chair</a:t>
            </a: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Princeton Club of San Diego</a:t>
            </a: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Member, CORA                          </a:t>
            </a: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"/>
          <p:cNvSpPr txBox="1"/>
          <p:nvPr/>
        </p:nvSpPr>
        <p:spPr>
          <a:xfrm>
            <a:off x="5206920" y="1945847"/>
            <a:ext cx="3300904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Scott J. Steele *03 P28</a:t>
            </a: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President</a:t>
            </a: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Princeton Club of Rochester</a:t>
            </a:r>
            <a:b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Member, CORA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in a white coat&#10;&#10;AI-generated content may be incorrect." id="325" name="Google Shape;32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502" y="2363965"/>
            <a:ext cx="1316182" cy="15355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glasses and a suit&#10;&#10;AI-generated content may be incorrect." id="326" name="Google Shape;32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8630" y="2456329"/>
            <a:ext cx="1231900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-27678" y="0"/>
            <a:ext cx="12219678" cy="6873566"/>
          </a:xfrm>
          <a:prstGeom prst="rect">
            <a:avLst/>
          </a:prstGeom>
          <a:solidFill>
            <a:srgbClr val="F5E1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>
            <p:ph type="title"/>
          </p:nvPr>
        </p:nvSpPr>
        <p:spPr>
          <a:xfrm>
            <a:off x="386645" y="340987"/>
            <a:ext cx="570935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 Historic Milestone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6859" y="3"/>
            <a:ext cx="5965138" cy="447385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386645" y="2200998"/>
            <a:ext cx="55521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momentous occasions in the life of our university: the 125th Anniversary of the Graduate School and the 75th Anniversary of the Association of Princeton Graduate Alumni (APGA).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event is more than a celebration; it is a reaffirmation of the vital role graduate education plays in shaping knowledge and society.</a:t>
            </a:r>
            <a:endParaRPr/>
          </a:p>
        </p:txBody>
      </p:sp>
      <p:pic>
        <p:nvPicPr>
          <p:cNvPr id="103" name="Google Shape;10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675" y="6092525"/>
            <a:ext cx="552450" cy="781050"/>
          </a:xfrm>
          <a:prstGeom prst="rect">
            <a:avLst/>
          </a:prstGeom>
          <a:solidFill>
            <a:srgbClr val="F5E1D0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32" name="Google Shape;33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2"/>
          <p:cNvSpPr txBox="1"/>
          <p:nvPr/>
        </p:nvSpPr>
        <p:spPr>
          <a:xfrm>
            <a:off x="571500" y="2066925"/>
            <a:ext cx="116016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7500"/>
              </a:buClr>
              <a:buSzPts val="7500"/>
              <a:buFont typeface="Frank Ruhl Libre"/>
              <a:buNone/>
            </a:pPr>
            <a:r>
              <a:rPr b="1" i="0" lang="en-US" sz="7500" u="none" cap="none" strike="noStrike">
                <a:solidFill>
                  <a:srgbClr val="E77500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Question</a:t>
            </a:r>
            <a:r>
              <a:rPr b="1" lang="en-US" sz="7500">
                <a:solidFill>
                  <a:srgbClr val="E77500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2"/>
          <p:cNvSpPr txBox="1"/>
          <p:nvPr/>
        </p:nvSpPr>
        <p:spPr>
          <a:xfrm>
            <a:off x="571500" y="3267075"/>
            <a:ext cx="11049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sz="120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Thank you for celebrating with us.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2"/>
          <p:cNvSpPr txBox="1"/>
          <p:nvPr/>
        </p:nvSpPr>
        <p:spPr>
          <a:xfrm>
            <a:off x="571500" y="3876675"/>
            <a:ext cx="11049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Libre Franklin"/>
              <a:buNone/>
            </a:pPr>
            <a:r>
              <a:rPr b="0" i="0" lang="en-US" sz="1800" u="none" cap="none" strike="noStrike">
                <a:solidFill>
                  <a:srgbClr val="55555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gradschool.princeton.edu | alumni@princeton.edu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571500" y="2742158"/>
            <a:ext cx="3683049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7500"/>
              </a:buClr>
              <a:buSzPts val="6750"/>
              <a:buFont typeface="Frank Ruhl Libre"/>
              <a:buNone/>
            </a:pPr>
            <a:r>
              <a:rPr b="1" i="0" lang="en-US" sz="6750" u="none" cap="none" strike="noStrike">
                <a:solidFill>
                  <a:srgbClr val="E77500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1900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1550200" y="3790625"/>
            <a:ext cx="1668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650"/>
              <a:buFont typeface="Libre Franklin"/>
              <a:buNone/>
            </a:pPr>
            <a:r>
              <a:rPr b="1" i="0" lang="en-US" sz="1850" u="none" cap="none" strike="noStrike">
                <a:solidFill>
                  <a:srgbClr val="12121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FOUNDED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1222325" y="4205334"/>
            <a:ext cx="238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200"/>
              <a:buFont typeface="Libre Franklin"/>
              <a:buNone/>
            </a:pPr>
            <a:r>
              <a:rPr b="0" i="0" lang="en-US" sz="1600" u="none" cap="none" strike="noStrike">
                <a:solidFill>
                  <a:srgbClr val="55555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125 years of graduate education history.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4254549" y="2742158"/>
            <a:ext cx="3683049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7500"/>
              </a:buClr>
              <a:buSzPts val="6750"/>
              <a:buFont typeface="Frank Ruhl Libre"/>
              <a:buNone/>
            </a:pPr>
            <a:r>
              <a:rPr b="1" i="0" lang="en-US" sz="6750" u="none" cap="none" strike="noStrike">
                <a:solidFill>
                  <a:srgbClr val="E77500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37k+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4593825" y="3790625"/>
            <a:ext cx="3005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650"/>
              <a:buFont typeface="Libre Franklin"/>
              <a:buNone/>
            </a:pPr>
            <a:r>
              <a:rPr b="1" i="0" lang="en-US" sz="1850" u="none" cap="none" strike="noStrike">
                <a:solidFill>
                  <a:srgbClr val="12121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DEGREES AWARDED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4905375" y="4239034"/>
            <a:ext cx="23814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200"/>
              <a:buFont typeface="Libre Franklin"/>
              <a:buNone/>
            </a:pPr>
            <a:r>
              <a:rPr b="0" i="0" lang="en-US" sz="1500" u="none" cap="none" strike="noStrike">
                <a:solidFill>
                  <a:srgbClr val="55555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global network of scholars and leaders.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7937599" y="2742158"/>
            <a:ext cx="3683049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7500"/>
              </a:buClr>
              <a:buSzPts val="6750"/>
              <a:buFont typeface="Frank Ruhl Libre"/>
              <a:buNone/>
            </a:pPr>
            <a:r>
              <a:rPr b="1" i="0" lang="en-US" sz="6750" u="none" cap="none" strike="noStrike">
                <a:solidFill>
                  <a:srgbClr val="E77500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18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8507375" y="3790625"/>
            <a:ext cx="2478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650"/>
              <a:buFont typeface="Libre Franklin"/>
              <a:buNone/>
            </a:pPr>
            <a:r>
              <a:rPr b="1" i="0" lang="en-US" sz="1850" u="none" cap="none" strike="noStrike">
                <a:solidFill>
                  <a:srgbClr val="12121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NOBEL LAUREATES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8172300" y="4239026"/>
            <a:ext cx="31341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200"/>
              <a:buFont typeface="Libre Franklin"/>
              <a:buNone/>
            </a:pPr>
            <a:r>
              <a:rPr b="0" i="0" lang="en-US" sz="1500" u="none" cap="none" strike="noStrike">
                <a:solidFill>
                  <a:srgbClr val="55555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Recognized for groundbreaking contributions to humanity.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571500" y="476250"/>
            <a:ext cx="11601450" cy="50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i="0" lang="en-US" sz="36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A Legacy of Excellence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24" name="Google Shape;124;g3aa946bf8ab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18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aa946bf8ab_0_32"/>
          <p:cNvSpPr txBox="1"/>
          <p:nvPr/>
        </p:nvSpPr>
        <p:spPr>
          <a:xfrm>
            <a:off x="571500" y="376125"/>
            <a:ext cx="1092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i="0" lang="en-US" sz="36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A Legacy of Excellence- M</a:t>
            </a:r>
            <a:r>
              <a:rPr b="1" lang="en-US" sz="36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ary Brunkow *91 (Molbio)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g3aa946bf8ab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5039" y="1308925"/>
            <a:ext cx="7521925" cy="518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aa946bf8ab_0_32"/>
          <p:cNvSpPr txBox="1"/>
          <p:nvPr/>
        </p:nvSpPr>
        <p:spPr>
          <a:xfrm>
            <a:off x="8738637" y="6340837"/>
            <a:ext cx="34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hlink"/>
                </a:solidFill>
                <a:hlinkClick r:id="rId5"/>
              </a:rPr>
              <a:t>https://www.princeton.edu/news/2025/10/06/princeton-alumna-mary-brunkow-91-receives-nobel-prize-physiology-or-medicine</a:t>
            </a:r>
            <a:endParaRPr sz="1200"/>
          </a:p>
        </p:txBody>
      </p:sp>
      <p:pic>
        <p:nvPicPr>
          <p:cNvPr id="128" name="Google Shape;128;g3aa946bf8ab_0_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021475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33" name="Google Shape;1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70" y="-1468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/>
        </p:nvSpPr>
        <p:spPr>
          <a:xfrm>
            <a:off x="1905000" y="2373659"/>
            <a:ext cx="8382000" cy="20800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150"/>
              <a:buFont typeface="Frank Ruhl Libre"/>
              <a:buNone/>
            </a:pPr>
            <a:r>
              <a:rPr b="0" i="1" lang="en-US" sz="315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 "We hope alumni will return to be part of the excitement, reunite with friends, faculty, and staff, and celebrate the transformational impact of a Princeton graduate education."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4648199" y="4817431"/>
            <a:ext cx="289560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77500"/>
              </a:buClr>
              <a:buSzPts val="1800"/>
              <a:buFont typeface="Libre Franklin"/>
              <a:buNone/>
            </a:pPr>
            <a:r>
              <a:rPr b="1" i="0" lang="en-US" sz="1800" u="none" cap="none" strike="noStrike">
                <a:solidFill>
                  <a:srgbClr val="E775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Rodney Priestley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 txBox="1"/>
          <p:nvPr/>
        </p:nvSpPr>
        <p:spPr>
          <a:xfrm>
            <a:off x="4938712" y="5225206"/>
            <a:ext cx="2314575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50"/>
              <a:buFont typeface="Libre Franklin"/>
              <a:buNone/>
            </a:pPr>
            <a:r>
              <a:rPr b="0" i="0" lang="en-US" sz="1350" u="none" cap="none" strike="noStrike">
                <a:solidFill>
                  <a:srgbClr val="66666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Dean of the Graduate School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571500" y="476250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lang="en-US" sz="36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 "Many Minds, Many Stripes"- </a:t>
            </a:r>
            <a:r>
              <a:rPr b="1" i="0" lang="en-US" sz="36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Leadership Vision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0769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43" name="Google Shape;14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44" name="Google Shape;14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4125" y="1169640"/>
            <a:ext cx="5286375" cy="511685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 txBox="1"/>
          <p:nvPr/>
        </p:nvSpPr>
        <p:spPr>
          <a:xfrm>
            <a:off x="904875" y="1789658"/>
            <a:ext cx="4953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b="1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Intellectual Diversity:</a:t>
            </a:r>
            <a:r>
              <a:rPr b="0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"Many Minds" reflects the vast array of disciplines, perspectives, and intellectual contributions our alumni bring to the world.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904875" y="3237458"/>
            <a:ext cx="4953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b="1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Shared Identity:</a:t>
            </a:r>
            <a:r>
              <a:rPr b="0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"Many Stripes" playfully nods to our Tiger mascot while acknowledging the unique paths and careers ("stripes") each alumnus has forged.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904875" y="4685258"/>
            <a:ext cx="4953000" cy="942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b="1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Unity in Difference:</a:t>
            </a:r>
            <a:r>
              <a:rPr b="0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Together, these phrases symbolize a community bound by excellence but defined by its rich variety.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571500" y="476250"/>
            <a:ext cx="11601450" cy="50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i="0" lang="en-US" sz="36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The Theme: "Many Minds, Many Stripes"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149" name="Google Shape;14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1827758"/>
            <a:ext cx="1047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0" name="Google Shape;15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3275558"/>
            <a:ext cx="1047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51" name="Google Shape;15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4723358"/>
            <a:ext cx="1047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2675" y="1317909"/>
            <a:ext cx="3957048" cy="263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2600" y="3951057"/>
            <a:ext cx="4165550" cy="277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300" y="5948375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59" name="Google Shape;15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2537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60" name="Google Shape;16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2284170"/>
            <a:ext cx="3492549" cy="2718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61" name="Google Shape;16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9799" y="2296708"/>
            <a:ext cx="3492549" cy="2718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62" name="Google Shape;16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28099" y="2296202"/>
            <a:ext cx="3492549" cy="271834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 txBox="1"/>
          <p:nvPr/>
        </p:nvSpPr>
        <p:spPr>
          <a:xfrm>
            <a:off x="1339473" y="3449125"/>
            <a:ext cx="1956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800"/>
              <a:buFont typeface="Frank Ruhl Libre"/>
              <a:buNone/>
            </a:pPr>
            <a:r>
              <a:rPr b="1" i="0" lang="en-US" sz="19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Alumni Panels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 txBox="1"/>
          <p:nvPr/>
        </p:nvSpPr>
        <p:spPr>
          <a:xfrm>
            <a:off x="904875" y="3962786"/>
            <a:ext cx="2873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Discussions on AI, climate change, ethics, and leadership featuring distinguished alumni experts.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5203975" y="3421625"/>
            <a:ext cx="2071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800"/>
              <a:buFont typeface="Frank Ruhl Libre"/>
              <a:buNone/>
            </a:pPr>
            <a:r>
              <a:rPr b="1" i="0" lang="en-US" sz="20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Faculty Lectures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4683175" y="3962775"/>
            <a:ext cx="3113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Exclusive sessions with top Princeton faculty sharing cutting-edge research and insights.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9291873" y="3433826"/>
            <a:ext cx="1571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44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1800"/>
              <a:buFont typeface="Frank Ruhl Libre"/>
              <a:buNone/>
            </a:pPr>
            <a:r>
              <a:rPr b="1" i="0" lang="en-US" sz="20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Networking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8461475" y="3962775"/>
            <a:ext cx="3232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None/>
            </a:pPr>
            <a:r>
              <a:rPr b="0" i="0" lang="en-US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Receptions, department gatherings, and social events to reconnect with peers and mentors.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169" name="Google Shape;16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03387" y="2739866"/>
            <a:ext cx="4762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0" name="Google Shape;17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81687" y="2739866"/>
            <a:ext cx="47625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1" name="Google Shape;17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811638" y="2739866"/>
            <a:ext cx="47625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 txBox="1"/>
          <p:nvPr/>
        </p:nvSpPr>
        <p:spPr>
          <a:xfrm>
            <a:off x="571500" y="300725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i="0" lang="en-US" sz="36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Conference Agenda Highlights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27323" y="5045837"/>
            <a:ext cx="6784952" cy="181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6263" y="1085272"/>
            <a:ext cx="2873399" cy="157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9350" y="596090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80" name="Google Shape;180;g3aa946bf8ab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4334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aa946bf8ab_0_9"/>
          <p:cNvSpPr txBox="1"/>
          <p:nvPr/>
        </p:nvSpPr>
        <p:spPr>
          <a:xfrm>
            <a:off x="571500" y="331871"/>
            <a:ext cx="1160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lang="en-US" sz="3600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Many Minds: Resources and Reflections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g3aa946bf8ab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877" y="1192150"/>
            <a:ext cx="5990236" cy="399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3aa946bf8ab_0_9"/>
          <p:cNvSpPr txBox="1"/>
          <p:nvPr/>
        </p:nvSpPr>
        <p:spPr>
          <a:xfrm>
            <a:off x="8524800" y="6444275"/>
            <a:ext cx="364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5"/>
              </a:rPr>
              <a:t>https://manyminds.alumni.princeton.edu/videos/</a:t>
            </a:r>
            <a:endParaRPr/>
          </a:p>
        </p:txBody>
      </p:sp>
      <p:pic>
        <p:nvPicPr>
          <p:cNvPr id="184" name="Google Shape;184;g3aa946bf8ab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82426" y="1134300"/>
            <a:ext cx="3202924" cy="21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aa946bf8ab_0_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32" y="1200825"/>
            <a:ext cx="3100877" cy="206828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aa946bf8ab_0_9"/>
          <p:cNvSpPr txBox="1"/>
          <p:nvPr/>
        </p:nvSpPr>
        <p:spPr>
          <a:xfrm>
            <a:off x="525225" y="5375825"/>
            <a:ext cx="116610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Videos: Standalone, seed for a precept, career panel or other event (Inspired conversations toolkit)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descr="image.png" id="187" name="Google Shape;187;g3aa946bf8ab_0_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1265" y="5411912"/>
            <a:ext cx="1047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8" name="Google Shape;188;g3aa946bf8ab_0_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9286" y="5744786"/>
            <a:ext cx="1047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3aa946bf8ab_0_9"/>
          <p:cNvSpPr txBox="1"/>
          <p:nvPr/>
        </p:nvSpPr>
        <p:spPr>
          <a:xfrm>
            <a:off x="511975" y="5746325"/>
            <a:ext cx="116610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Utilize themes and </a:t>
            </a: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specific</a:t>
            </a: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topics for regional events, </a:t>
            </a: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speakers</a:t>
            </a: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(TigerSide Chats, Speakers Bureau) 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90" name="Google Shape;190;g3aa946bf8ab_0_9"/>
          <p:cNvSpPr txBox="1"/>
          <p:nvPr/>
        </p:nvSpPr>
        <p:spPr>
          <a:xfrm>
            <a:off x="525232" y="6092758"/>
            <a:ext cx="75036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Consider engaging </a:t>
            </a: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relevant</a:t>
            </a: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19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departments and programs?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descr="image.png" id="191" name="Google Shape;191;g3aa946bf8ab_0_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9286" y="6101700"/>
            <a:ext cx="104775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96" name="Google Shape;19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97" name="Google Shape;19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1169640"/>
            <a:ext cx="5286375" cy="511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 title="PUP_Gateway_1911_Rectangle.jpg"/>
          <p:cNvPicPr preferRelativeResize="0"/>
          <p:nvPr/>
        </p:nvPicPr>
        <p:blipFill rotWithShape="1">
          <a:blip r:embed="rId5">
            <a:alphaModFix/>
          </a:blip>
          <a:srcRect b="0" l="3746" r="3755" t="0"/>
          <a:stretch/>
        </p:blipFill>
        <p:spPr>
          <a:xfrm>
            <a:off x="1070625" y="1758250"/>
            <a:ext cx="4787250" cy="38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 txBox="1"/>
          <p:nvPr/>
        </p:nvSpPr>
        <p:spPr>
          <a:xfrm>
            <a:off x="6667500" y="1946820"/>
            <a:ext cx="4953000" cy="942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b="1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1900:</a:t>
            </a:r>
            <a:r>
              <a:rPr b="0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The Graduate School is formally incorporated, setting a new standard for advanced scholarship in America.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7"/>
          <p:cNvSpPr txBox="1"/>
          <p:nvPr/>
        </p:nvSpPr>
        <p:spPr>
          <a:xfrm>
            <a:off x="6667500" y="3080295"/>
            <a:ext cx="4953000" cy="942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b="1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Growth:</a:t>
            </a:r>
            <a:r>
              <a:rPr b="0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From a small cohort of scholars to a diverse community of over 3,000 current students.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6667500" y="4213770"/>
            <a:ext cx="4953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650"/>
              <a:buFont typeface="Libre Franklin"/>
              <a:buNone/>
            </a:pPr>
            <a:r>
              <a:rPr b="1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Evolution:</a:t>
            </a:r>
            <a:r>
              <a:rPr b="0" i="0" lang="en-US" sz="1650" u="none" cap="none" strike="noStrike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While the commitment to truth remains constant, our disciplines have expanded to include bioengineering, quantum science, and public policy.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7"/>
          <p:cNvSpPr txBox="1"/>
          <p:nvPr/>
        </p:nvSpPr>
        <p:spPr>
          <a:xfrm>
            <a:off x="571500" y="476250"/>
            <a:ext cx="11601450" cy="502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72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3600"/>
              <a:buFont typeface="Frank Ruhl Libre"/>
              <a:buNone/>
            </a:pPr>
            <a:r>
              <a:rPr b="1" i="0" lang="en-US" sz="3600" u="none" cap="none" strike="noStrike">
                <a:solidFill>
                  <a:srgbClr val="121212"/>
                </a:solidFill>
                <a:latin typeface="Frank Ruhl Libre"/>
                <a:ea typeface="Frank Ruhl Libre"/>
                <a:cs typeface="Frank Ruhl Libre"/>
                <a:sym typeface="Frank Ruhl Libre"/>
              </a:rPr>
              <a:t>Then and Now: 1900 vs. Today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203" name="Google Shape;203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4125" y="1984920"/>
            <a:ext cx="1047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04" name="Google Shape;20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4125" y="3118395"/>
            <a:ext cx="1047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05" name="Google Shape;20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4125" y="4251870"/>
            <a:ext cx="10477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7"/>
          <p:cNvSpPr txBox="1"/>
          <p:nvPr/>
        </p:nvSpPr>
        <p:spPr>
          <a:xfrm>
            <a:off x="964800" y="5639800"/>
            <a:ext cx="41025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Princeton Press Gate, 1900s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207" name="Google Shape;207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994150"/>
            <a:ext cx="5524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2025-09-05T20:51:14Z</dcterms:created>
  <dc:creator>Emma Hoyt</dc:creator>
</cp:coreProperties>
</file>